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282" autoAdjust="0"/>
  </p:normalViewPr>
  <p:slideViewPr>
    <p:cSldViewPr snapToGrid="0" snapToObjects="1">
      <p:cViewPr varScale="1">
        <p:scale>
          <a:sx n="71" d="100"/>
          <a:sy n="71" d="100"/>
        </p:scale>
        <p:origin x="32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B916E-CDA6-4DBD-AD06-03FF1B0D51EC}" type="datetimeFigureOut">
              <a:t>24/09/2025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7A88B-CAB8-4080-8DFC-B019809D6D09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918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48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Computing para Inteligencia Artificial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82578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Sesión 3: Servicios de Computación I - Máquinas Virtuales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5236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Departamento de Informática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41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Universidad de Ciencias Aplicadas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700" y="361117"/>
            <a:ext cx="9325570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Familias de Instancias: Optimizadas para Almacenamiento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9700" y="1099780"/>
            <a:ext cx="164175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Descripción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9700" y="1436251"/>
            <a:ext cx="6695361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Ofrecen un almacenamiento local muy rápido y de baja latencia, ideal para aplicaciones que necesitan un acceso de alta velocidad a los datos.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9700" y="1987629"/>
            <a:ext cx="2106454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Series Principales en AWS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59700" y="2324100"/>
            <a:ext cx="6695361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I (ej. i3, i4i):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Optimizadas para un alto número de operaciones de entrada/salida por segundo (IOPS) con almacenamiento local NVMe SSD.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59700" y="2803759"/>
            <a:ext cx="6695361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D (ej. d2, d3):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Optimizadas para almacenamiento denso, proporcionando terabytes de almacenamiento local en HDD.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959" y="1116211"/>
            <a:ext cx="6695361" cy="669536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59700" y="3704986"/>
            <a:ext cx="238053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Uso en IA y Big Data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59700" y="4041457"/>
            <a:ext cx="669536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Bases de datos NoSQL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como Cassandra o ScyllaDB.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59700" y="4311089"/>
            <a:ext cx="669536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Warehousing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gran escala.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59700" y="4580722"/>
            <a:ext cx="669536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de ficheros distribuidos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como HDFS (Hadoop).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59700" y="4857178"/>
            <a:ext cx="6695361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Cargas de trabajo que generan muchos datos temporales que necesitan ser leídos y escritos rápidamente.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456" y="469344"/>
            <a:ext cx="12441555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Familias de Instancias: Cómputo Acelerado (¡Clave para IA!)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7456" y="1429345"/>
            <a:ext cx="21337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Descripción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7456" y="1866662"/>
            <a:ext cx="6509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Instancias equipadas con aceleradores de hardware (GPUs, FPGAs o chips personalizados) para potenciar tareas de computación paralela masiva.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97456" y="2583537"/>
            <a:ext cx="273939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Series Principales en AWS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97456" y="3020854"/>
            <a:ext cx="6509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P (ej. p3, p4d):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Equipadas con GPUs NVIDIA de alta gama (como A100).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estándar para el entrenamiento de modelos de Deep Learning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97456" y="3626763"/>
            <a:ext cx="6509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G (ej. g4, g5):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GPUs más versátiles, buenas para inferencia de ML, renderizado de gráficos y transcodificación.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97456" y="4232672"/>
            <a:ext cx="6509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Inf (ej. Inf1, Inf2):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Usan el chip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Inferentia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diseñado a medida para una inferencia de ML de alto rendimiento y bajo coste.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97456" y="5097892"/>
            <a:ext cx="6509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Trn (ej. Trn1):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Usan el chip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Trainium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diseñado a medida para el entrenamiento de modelos de Deep Learning a gran escala.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060" y="1450657"/>
            <a:ext cx="6509504" cy="65095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406" y="459700"/>
            <a:ext cx="7227927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¿Cómo Elegir la Instancia Correcta?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" y="1314093"/>
            <a:ext cx="833557" cy="10002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3650" y="1480780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vCPU y Arquitectura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3650" y="1841183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¿Necesitas un procesador Intel, AMD o ARM (Graviton de AWS)? ¿Cuántos cores?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2314337"/>
            <a:ext cx="833557" cy="10002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3650" y="2481024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Memoria (RAM)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83650" y="2841427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¿Tu aplicación necesita cargar grandes datasets en memoria?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06" y="3314581"/>
            <a:ext cx="833557" cy="10002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3650" y="3481268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Almacenamiento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583650" y="3841671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¿Necesitas almacenamiento local ultra-rápido (NVMe) o almacenamiento persistente en red (EBS)?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06" y="4314825"/>
            <a:ext cx="833557" cy="10002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83650" y="4481513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Rendimiento de Red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583650" y="4841915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¿Tu aplicación es sensible a la latencia o necesita un gran ancho de banda?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06" y="5315069"/>
            <a:ext cx="833557" cy="10002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83650" y="5481757"/>
            <a:ext cx="270260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Aceleradores de Hardware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583650" y="5842159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¿La carga de trabajo se beneficia de GPUs o chips específicos de ML?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06" y="6315313"/>
            <a:ext cx="833557" cy="100024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583650" y="6482001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Coste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583650" y="6842403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Siempre es un factor determinante.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583406" y="7503081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Elegir la instancia adecuada es un balance crucial entre rendimiento y coste.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274" y="527328"/>
            <a:ext cx="7726680" cy="599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Comparativa de Instancias Cloud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74" y="1629966"/>
            <a:ext cx="6409968" cy="6409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6778" y="1586746"/>
            <a:ext cx="6409968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concepto de familias de instancias es común en todos los proveedores cloud.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556778" y="2392085"/>
            <a:ext cx="2397323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 EC2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556778" y="2883456"/>
            <a:ext cx="6409968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Familias: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 (General), C (Cómputo), R/X (Memoria), P/G/Inf/Trn (Aceleradas).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6778" y="3688794"/>
            <a:ext cx="2744629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Virtual Machines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556778" y="4180165"/>
            <a:ext cx="6409968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Series: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D-series (General), F-series (Cómputo), E-series (Memoria), L-series (Almacenamiento), N-series (GPU).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56778" y="4985504"/>
            <a:ext cx="3561398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Compute Engine (GCE)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556778" y="5476875"/>
            <a:ext cx="6409968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de Máquina: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E2 (General), C2 (Cómputo), M1/M2 (Memoria), A2 (GPU).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56778" y="6157555"/>
            <a:ext cx="6409968" cy="92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Diferenciador Clave: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Permite crear </a:t>
            </a:r>
            <a:r>
              <a:rPr lang="en-US" sz="15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"Custom Machine Types"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donde puedes especificar el número exacto de vCPUs y la cantidad de RAM que necesitas.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679" y="379214"/>
            <a:ext cx="4906089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Imágenes de Máquina (AMIs)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2679" y="1141095"/>
            <a:ext cx="6664285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Machine Image (AMI)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una plantilla preconfigurada que contiene todo lo necesario para lanzar una instancia. Es el "plano" de tu servidor.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82679" y="2033878"/>
            <a:ext cx="1858328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Contenido de una AMI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82679" y="2387255"/>
            <a:ext cx="6664285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Sistema Operativo (Linux, Windows Server).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82679" y="2655979"/>
            <a:ext cx="6664285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de aplicación y librerías (ej: un servidor web, un stack de Python con TensorFlow, CUDA drivers).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2679" y="3145207"/>
            <a:ext cx="6664285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Configuraciones de permisos y de almacenamiento.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055" y="1172170"/>
            <a:ext cx="6664285" cy="666428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75060" y="3714869"/>
            <a:ext cx="2008227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Importancia Estratégica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475060" y="4068247"/>
            <a:ext cx="6664285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Estandarización: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Asegura que cada instancia lanzada desde la misma AMI sea idéntica.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75060" y="4336971"/>
            <a:ext cx="6664285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Despliegue Rápido (Time-to-Market):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Reduce drásticamente el tiempo de configuración. En lugar de instalar y configurar todo desde cero, lanzas una instancia desde una AMI y está lista en minutos.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083" y="597575"/>
            <a:ext cx="5040511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Tipos de AMIs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2083" y="1530072"/>
            <a:ext cx="3765471" cy="3756184"/>
          </a:xfrm>
          <a:prstGeom prst="roundRect">
            <a:avLst>
              <a:gd name="adj" fmla="val 22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6401276" y="1739265"/>
            <a:ext cx="3347085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AMIs Públicas (Quick Start)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01276" y="2490311"/>
            <a:ext cx="3347085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Proporcionadas y mantenidas por AWS, con SOs comunes (Amazon Linux, Ubuntu, Windows). Son la base más habitual.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127" y="1530072"/>
            <a:ext cx="3765590" cy="3756184"/>
          </a:xfrm>
          <a:prstGeom prst="roundRect">
            <a:avLst>
              <a:gd name="adj" fmla="val 22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10368320" y="1739265"/>
            <a:ext cx="296787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AMIs del Marketplace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8320" y="2175272"/>
            <a:ext cx="3347204" cy="2901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Ofrecidas por terceros (vendedores de software). Son imágenes "listas para usar" con software comercial o de código abierto preinstalado y con licencia (ej: una AMI con una base de datos Oracle, una firewall de Fortinet, o una AMI de Deep Learning de NVIDIA).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2083" y="5487829"/>
            <a:ext cx="7732633" cy="2144078"/>
          </a:xfrm>
          <a:prstGeom prst="roundRect">
            <a:avLst>
              <a:gd name="adj" fmla="val 39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6401276" y="5697022"/>
            <a:ext cx="421100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AMIs Personalizadas (My AMIs)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01276" y="6133028"/>
            <a:ext cx="7314248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Son las que tú creas. Lanzas una instancia, la configuras exactamente como la necesitas (instalas software, aplicas parches, ajustas configuraciones) y luego creas una AMI a partir de ella. Es la práctica recomendada para tus aplicaciones.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674" y="347782"/>
            <a:ext cx="6594396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Almacenamiento para Instancias I: Efímero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42674" y="1059180"/>
            <a:ext cx="5160764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Almacenamiento de Instancia (Instance Store / Ephemeral Storage)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42674" y="1383268"/>
            <a:ext cx="6718221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¿Qué es?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Discos locales conectados físicamente al servidor host que aloja tu instancia.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2674" y="1712000"/>
            <a:ext cx="158115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Ventajas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42674" y="2036088"/>
            <a:ext cx="6718221" cy="404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Rendimiento Extremo: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Ofrece una latencia muy baja y un altísimo número de IOPS, ya que no hay latencia de red. Ideal para datos temporales.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313" y="1658203"/>
            <a:ext cx="6135032" cy="613503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35054" y="2964117"/>
            <a:ext cx="255270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¡ADVERTENCIA! - Datos Volátiles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35054" y="3288205"/>
            <a:ext cx="6718221" cy="404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datos en el Instance Store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pierden permanentemente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la instancia se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detiene (stop)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hiberna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termina (terminate)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También se pueden perder en caso de fallo del hardware subyacente.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35054" y="4126302"/>
            <a:ext cx="1581150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 de Uso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35054" y="4450390"/>
            <a:ext cx="6718221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Espacio para swap, cachés, datos temporales que se generan y eliminan durante un proceso.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10281404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Almacenamiento para Instancias II: Persistente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412" y="1503759"/>
            <a:ext cx="364140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Amazon Elastic Block Store (EBS)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8412" y="1963817"/>
            <a:ext cx="6467713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¿Qué es?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Son volúmenes de almacenamiento en bloque (como un disco duro externo) basados en red, diseñados para una alta disponibilidad y durabilidad.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8412" y="3004899"/>
            <a:ext cx="234231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Características Clave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8412" y="3464957"/>
            <a:ext cx="6467713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Persistente: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Los datos persisten independientemente del ciclo de vida de la instancia. Puedes desacoplar un volumen de una instancia y acoplarlo a otra.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8412" y="4389239"/>
            <a:ext cx="6467713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Puedes elegir el tipo de volumen según tus necesidades de rendimiento y coste (HDD, SSD de propósito general, SSD de IOPS provisionadas).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8412" y="5313521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Backups (Snapshots):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Puedes tomar "instantáneas" (snapshots) de tus volúmenes EBS y guardarlas en Amazon S3.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95" y="1526143"/>
            <a:ext cx="6467713" cy="646771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41895" y="8195786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Equivalentes: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Azure Disk Storage, GCP Persistent Disks.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935" y="341709"/>
            <a:ext cx="4808815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Redes para VMs: Direcciones IP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434935" y="854273"/>
            <a:ext cx="672869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instancia en la nube se lanza dentro de una red virtual (VPC en AWS).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4935" y="1351240"/>
            <a:ext cx="1553647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Dirección IP Privada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34935" y="1669613"/>
            <a:ext cx="672869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Asignada automáticamente a la instancia desde el rango de la red.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34935" y="1959674"/>
            <a:ext cx="672869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usa para la comunicación entre instancias dentro de la misma red virtual. No es accesible desde Internet.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34935" y="2250367"/>
            <a:ext cx="6728698" cy="102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fija mientras la instancia está en ejecución.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007" y="2352398"/>
            <a:ext cx="5461077" cy="546107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27315" y="2828806"/>
            <a:ext cx="1553647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Dirección IP Pública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427315" y="3232904"/>
            <a:ext cx="672869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Asignada para que la instancia pueda comunicarse con Internet.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27315" y="3475196"/>
            <a:ext cx="672869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defecto, es dinámica: si detienes e inicias la instancia, la IP pública cambiará.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27315" y="4093488"/>
            <a:ext cx="2247067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IP Elástica (Elastic IP en AWS)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427315" y="4440436"/>
            <a:ext cx="6728698" cy="39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una dirección IP pública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estática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puedes asignar a tu cuenta y asociarla a una instancia. Permanece fija hasta que la liberes explícitamente.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230" y="400050"/>
            <a:ext cx="6704052" cy="45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Seguridad para VMs: Security Groups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9230" y="1218367"/>
            <a:ext cx="181879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son?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09230" y="1591270"/>
            <a:ext cx="6628567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Group (SG)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actúa como un firewall virtual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nivel de instancia (stateful)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Controla el tráfico de red entrante (inbound) y saliente (outbound).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09230" y="2202299"/>
            <a:ext cx="181879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¿Cómo funcionan?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09230" y="2575203"/>
            <a:ext cx="6628567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definen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reglas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Cada regla especifica un protocolo (TCP, UDP, ICMP), un rango de puertos y un origen (para inbound) o destino (para outbound).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09230" y="3091577"/>
            <a:ext cx="6628567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origen/destino puede ser una dirección IP, un rango de IPs (formato CIDR), u otro Security Group.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09230" y="3607951"/>
            <a:ext cx="6628567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Stateful: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permites el tráfico entrante en un puerto, la respuesta saliente correspondiente se permite automáticamente.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223" y="1236464"/>
            <a:ext cx="6628567" cy="662856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09230" y="4684515"/>
            <a:ext cx="2672120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Ejemplo para un Servidor Web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509230" y="5057418"/>
            <a:ext cx="6628567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Regla Inbound: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Permitir tráfico TCP en el puerto 80 desde cualquier origen (0.0.0.0/0).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09230" y="5341025"/>
            <a:ext cx="6628567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Regla Inbound: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Permitir tráfico TCP en el puerto 22 (SSH) solo desde la IP de tu oficina.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017" y="553164"/>
            <a:ext cx="5029200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 de la Sesión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4017" y="1584127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4017" y="1903095"/>
            <a:ext cx="6510576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3"/>
          <p:cNvSpPr/>
          <p:nvPr/>
        </p:nvSpPr>
        <p:spPr>
          <a:xfrm>
            <a:off x="704017" y="2049304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Fundamentos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04017" y="2484239"/>
            <a:ext cx="65105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¿Qué es una Máquina Virtual (VM) en la Nube?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15689" y="1584127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5689" y="1903095"/>
            <a:ext cx="65106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7"/>
          <p:cNvSpPr/>
          <p:nvPr/>
        </p:nvSpPr>
        <p:spPr>
          <a:xfrm>
            <a:off x="7415689" y="2049304"/>
            <a:ext cx="347388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"Zoológico" de Instancias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415689" y="2484239"/>
            <a:ext cx="651069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y familias en AWS EC2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4017" y="3158133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4017" y="3477101"/>
            <a:ext cx="6510576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1"/>
          <p:cNvSpPr/>
          <p:nvPr/>
        </p:nvSpPr>
        <p:spPr>
          <a:xfrm>
            <a:off x="704017" y="3623310"/>
            <a:ext cx="2539484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Configuración Inicial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04017" y="4058245"/>
            <a:ext cx="65105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Imágenes (AMIs) y Almacenamiento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415689" y="3158133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5689" y="3477101"/>
            <a:ext cx="65106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5"/>
          <p:cNvSpPr/>
          <p:nvPr/>
        </p:nvSpPr>
        <p:spPr>
          <a:xfrm>
            <a:off x="7415689" y="3623310"/>
            <a:ext cx="304014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Protegiendo el Perímetro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415689" y="4058245"/>
            <a:ext cx="651069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 y Seguridad para VMs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04017" y="4732139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4017" y="5051108"/>
            <a:ext cx="6510576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Text 19"/>
          <p:cNvSpPr/>
          <p:nvPr/>
        </p:nvSpPr>
        <p:spPr>
          <a:xfrm>
            <a:off x="704017" y="5197316"/>
            <a:ext cx="291584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Optimización de Costes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04017" y="5632252"/>
            <a:ext cx="65105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de Precios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415689" y="4732139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5689" y="5051108"/>
            <a:ext cx="65106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Text 23"/>
          <p:cNvSpPr/>
          <p:nvPr/>
        </p:nvSpPr>
        <p:spPr>
          <a:xfrm>
            <a:off x="7415689" y="5197316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Elasticidad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415689" y="5632252"/>
            <a:ext cx="651069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Escalado y Balanceo de Carga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04017" y="6306145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07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04017" y="6625114"/>
            <a:ext cx="6510576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9" name="Text 27"/>
          <p:cNvSpPr/>
          <p:nvPr/>
        </p:nvSpPr>
        <p:spPr>
          <a:xfrm>
            <a:off x="704017" y="6771323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Aplicaciones en IA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704017" y="7206258"/>
            <a:ext cx="65105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Casos de uso prácticos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415689" y="6306145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08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7415689" y="6625114"/>
            <a:ext cx="6510695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3" name="Text 31"/>
          <p:cNvSpPr/>
          <p:nvPr/>
        </p:nvSpPr>
        <p:spPr>
          <a:xfrm>
            <a:off x="7415689" y="6771323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Comparativa</a:t>
            </a:r>
            <a:endParaRPr lang="en-US" sz="1950" dirty="0"/>
          </a:p>
        </p:txBody>
      </p:sp>
      <p:sp>
        <p:nvSpPr>
          <p:cNvPr id="34" name="Text 32"/>
          <p:cNvSpPr/>
          <p:nvPr/>
        </p:nvSpPr>
        <p:spPr>
          <a:xfrm>
            <a:off x="7415689" y="7206258"/>
            <a:ext cx="651069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vs. Azure vs. GCP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235" y="427553"/>
            <a:ext cx="7238405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Acceso Seguro a Instancias: Key Pairs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4235" y="1286589"/>
            <a:ext cx="6581299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conectarse a una instancia, se utilizan mecanismos de autenticación seguros en lugar de contraseñas.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4235" y="1939528"/>
            <a:ext cx="201370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 Instancias Linux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44235" y="2338030"/>
            <a:ext cx="6581299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usa un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 de Claves (Key Pair)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basado en criptografía de clave pública-privada.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44235" y="2641163"/>
            <a:ext cx="6581299" cy="746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 crear el par de claves, AWS genera una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clave pública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(que se guarda en la instancia) y una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clave privada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(que tú descargas y guardas de forma segura, archivo .pem).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44235" y="3441740"/>
            <a:ext cx="6581299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conectarte vía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SSH (Secure Shell)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tu cliente SSH utiliza la clave privada para autenticarse con la clave pública en la instancia.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4235" y="3993594"/>
            <a:ext cx="658129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ssh -i mi-clave-privada.pem ec2-user@&lt;ip-publica-instancia&gt;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505" y="1603612"/>
            <a:ext cx="6299281" cy="629928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44235" y="4746903"/>
            <a:ext cx="238470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 Instancias Windows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544235" y="5145406"/>
            <a:ext cx="6581299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usa el mismo par de claves para obtener la contraseña de administrador inicial y conectarse vía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RDP (Remote Desktop Protocol)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869"/>
            <a:ext cx="9835753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GAMIFICACIÓN - Elige la Arquitectura Correcta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356836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Escenario (Pregunta para Mentimeter / Kahoot):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861536" y="2020133"/>
            <a:ext cx="13165812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"Estás liderando un proyecto para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entrenar un modelo de lenguaje grande (LLM)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El proceso de entrenamiento dura aproximadamente 40 horas y es tolerante a interrupciones (puedes reanudarlo desde checkpoints). Tu presupuesto es muy limitado."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03052" y="1826300"/>
            <a:ext cx="22860" cy="938927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4"/>
          <p:cNvSpPr/>
          <p:nvPr/>
        </p:nvSpPr>
        <p:spPr>
          <a:xfrm>
            <a:off x="603052" y="2959060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¿Qué combinación de instancia y modelo de precios elegirías en AWS?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03052" y="3687008"/>
            <a:ext cx="6625947" cy="1818918"/>
          </a:xfrm>
          <a:prstGeom prst="roundRect">
            <a:avLst>
              <a:gd name="adj" fmla="val 603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6"/>
          <p:cNvSpPr/>
          <p:nvPr/>
        </p:nvSpPr>
        <p:spPr>
          <a:xfrm>
            <a:off x="603052" y="3664148"/>
            <a:ext cx="6625947" cy="91440"/>
          </a:xfrm>
          <a:prstGeom prst="roundRect">
            <a:avLst>
              <a:gd name="adj" fmla="val 7915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7"/>
          <p:cNvSpPr/>
          <p:nvPr/>
        </p:nvSpPr>
        <p:spPr>
          <a:xfrm>
            <a:off x="3657481" y="3428524"/>
            <a:ext cx="516969" cy="516969"/>
          </a:xfrm>
          <a:prstGeom prst="roundRect">
            <a:avLst>
              <a:gd name="adj" fmla="val 17687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8"/>
          <p:cNvSpPr/>
          <p:nvPr/>
        </p:nvSpPr>
        <p:spPr>
          <a:xfrm>
            <a:off x="3812619" y="3557707"/>
            <a:ext cx="20669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8195" y="4117777"/>
            <a:ext cx="6235660" cy="538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Instancia m5.large (Propósito General) con precio On-Demand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98195" y="4759523"/>
            <a:ext cx="62356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Seguro pero lento y caro.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7401282" y="3687008"/>
            <a:ext cx="6626066" cy="1818918"/>
          </a:xfrm>
          <a:prstGeom prst="roundRect">
            <a:avLst>
              <a:gd name="adj" fmla="val 603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Shape 12"/>
          <p:cNvSpPr/>
          <p:nvPr/>
        </p:nvSpPr>
        <p:spPr>
          <a:xfrm>
            <a:off x="7401282" y="3664148"/>
            <a:ext cx="6626066" cy="91440"/>
          </a:xfrm>
          <a:prstGeom prst="roundRect">
            <a:avLst>
              <a:gd name="adj" fmla="val 7915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Shape 13"/>
          <p:cNvSpPr/>
          <p:nvPr/>
        </p:nvSpPr>
        <p:spPr>
          <a:xfrm>
            <a:off x="10455831" y="3428524"/>
            <a:ext cx="516969" cy="516969"/>
          </a:xfrm>
          <a:prstGeom prst="roundRect">
            <a:avLst>
              <a:gd name="adj" fmla="val 17687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Text 14"/>
          <p:cNvSpPr/>
          <p:nvPr/>
        </p:nvSpPr>
        <p:spPr>
          <a:xfrm>
            <a:off x="10610969" y="3557707"/>
            <a:ext cx="20669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96426" y="4117777"/>
            <a:ext cx="6235779" cy="538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Instancia p4d.24xlarge (GPU A100) con una Instancia Reservada a 3 años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96426" y="4759523"/>
            <a:ext cx="6235779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Potente pero un compromiso excesivo y carísimo para un solo entrenamiento.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03052" y="5936694"/>
            <a:ext cx="6625947" cy="1818918"/>
          </a:xfrm>
          <a:prstGeom prst="roundRect">
            <a:avLst>
              <a:gd name="adj" fmla="val 603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Shape 18"/>
          <p:cNvSpPr/>
          <p:nvPr/>
        </p:nvSpPr>
        <p:spPr>
          <a:xfrm>
            <a:off x="603052" y="5913834"/>
            <a:ext cx="6625947" cy="91440"/>
          </a:xfrm>
          <a:prstGeom prst="roundRect">
            <a:avLst>
              <a:gd name="adj" fmla="val 7915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Shape 19"/>
          <p:cNvSpPr/>
          <p:nvPr/>
        </p:nvSpPr>
        <p:spPr>
          <a:xfrm>
            <a:off x="3657481" y="5678210"/>
            <a:ext cx="516969" cy="516969"/>
          </a:xfrm>
          <a:prstGeom prst="roundRect">
            <a:avLst>
              <a:gd name="adj" fmla="val 17687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2" name="Text 20"/>
          <p:cNvSpPr/>
          <p:nvPr/>
        </p:nvSpPr>
        <p:spPr>
          <a:xfrm>
            <a:off x="3812619" y="5807393"/>
            <a:ext cx="20669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98195" y="6367463"/>
            <a:ext cx="6235660" cy="538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Instancia p3.2xlarge (GPU V100) como Spot Instance, guardando checkpoints periódicamente en S3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98195" y="7009209"/>
            <a:ext cx="6235660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Potente, coste muy bajo y el riesgo de interrupción se mitiga con checkpoints.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7401282" y="5936694"/>
            <a:ext cx="6626066" cy="1818918"/>
          </a:xfrm>
          <a:prstGeom prst="roundRect">
            <a:avLst>
              <a:gd name="adj" fmla="val 603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6" name="Shape 24"/>
          <p:cNvSpPr/>
          <p:nvPr/>
        </p:nvSpPr>
        <p:spPr>
          <a:xfrm>
            <a:off x="7401282" y="5913834"/>
            <a:ext cx="6626066" cy="91440"/>
          </a:xfrm>
          <a:prstGeom prst="roundRect">
            <a:avLst>
              <a:gd name="adj" fmla="val 7915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7" name="Shape 25"/>
          <p:cNvSpPr/>
          <p:nvPr/>
        </p:nvSpPr>
        <p:spPr>
          <a:xfrm>
            <a:off x="10455831" y="5678210"/>
            <a:ext cx="516969" cy="516969"/>
          </a:xfrm>
          <a:prstGeom prst="roundRect">
            <a:avLst>
              <a:gd name="adj" fmla="val 17687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8" name="Text 26"/>
          <p:cNvSpPr/>
          <p:nvPr/>
        </p:nvSpPr>
        <p:spPr>
          <a:xfrm>
            <a:off x="10610969" y="5807393"/>
            <a:ext cx="20669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596426" y="6367463"/>
            <a:ext cx="6235779" cy="538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Instancia c5.xlarge (Optimizada para Cómputo) con precio On-Demand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7596426" y="7009209"/>
            <a:ext cx="623577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 de instancia incorrecto, el entrenamiento de LLMs necesita GPUs.</a:t>
            </a:r>
            <a:endParaRPr lang="en-US" sz="13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465" y="380643"/>
            <a:ext cx="5739170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 de Precios I: On-Demand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4465" y="1159193"/>
            <a:ext cx="1730335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84465" y="1513761"/>
            <a:ext cx="6661904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Paga por la capacidad de cómputo por segundo (o por hora, dependiendo del SO), sin compromisos a largo plazo.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4465" y="2095024"/>
            <a:ext cx="1730335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84465" y="2449592"/>
            <a:ext cx="666190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Máxima Flexibilidad: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Lanza y termina instancias cuando quieras.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4465" y="2719388"/>
            <a:ext cx="666190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 Inversión Inicial: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hay pagos por adelantado.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84465" y="3079194"/>
            <a:ext cx="1730335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Contras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84465" y="3433763"/>
            <a:ext cx="666190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más caro: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el precio de lista, el más alto por hora.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651" y="1176576"/>
            <a:ext cx="6661904" cy="666190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76845" y="4545807"/>
            <a:ext cx="1730335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Ideal para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76845" y="4900376"/>
            <a:ext cx="666190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Aplicaciones con cargas de trabajo irregulares y a corto plazo que no pueden ser interrumpidas.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6845" y="5170171"/>
            <a:ext cx="666190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y pruebas.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76845" y="5439967"/>
            <a:ext cx="666190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Cuando lanzas una aplicación por primera vez y no conoces la demanda.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688" y="434221"/>
            <a:ext cx="80997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 de Precios II: Reservas y Ahorros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688" y="1322427"/>
            <a:ext cx="4760119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Instancias Reservadas (Reserved Instances - RIs)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52688" y="1727002"/>
            <a:ext cx="6569869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 comprometes a usar una configuración específica de instancia (familia, tamaño, SO) en una región, por un periodo de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o 3 años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52688" y="2287310"/>
            <a:ext cx="6569869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cambio, obtienes un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descuento significativo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(hasta 72%) sobre el precio On-Demand.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52688" y="2950250"/>
            <a:ext cx="197381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Savings Plans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52688" y="3354824"/>
            <a:ext cx="6569869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modelo más flexible. Te comprometes a un gasto de cómputo por hora (ej: $10/hora) por un periodo de 1 o 3 años.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2688" y="3915132"/>
            <a:ext cx="6569869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descuento se aplica automáticamente a cualquier uso de EC2 (independientemente de la familia, tamaño o región), hasta alcanzar tu compromiso.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63" y="1342192"/>
            <a:ext cx="6569869" cy="656986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15463" y="8089702"/>
            <a:ext cx="197381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Ideal para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15463" y="8494276"/>
            <a:ext cx="6569869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Cargas de trabajo estables y predecibles (ej: una base de datos que siempre está activa).</a:t>
            </a:r>
            <a:endParaRPr lang="en-US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244" y="334923"/>
            <a:ext cx="10095190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 de Precios III: Spot Instances (¡El Secreto del Ahorro en IA!)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6244" y="1020008"/>
            <a:ext cx="1522452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26244" y="1332071"/>
            <a:ext cx="6740366" cy="38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(y otros proveedores) tienen una enorme cantidad de capacidad de cómputo ociosa. Las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Spot Instances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 permiten "pujar" por esa capacidad no utilizada.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26244" y="1843445"/>
            <a:ext cx="1522452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Resultado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26244" y="2155508"/>
            <a:ext cx="6740366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Puedes obtener descuentos de </a:t>
            </a:r>
            <a:r>
              <a:rPr lang="en-US" sz="14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hasta el 90%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sobre el precio On-Demand.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26244" y="2472095"/>
            <a:ext cx="2683312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Contrapartida (¡Muy importante!)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26244" y="2784158"/>
            <a:ext cx="6740366" cy="38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puede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interrumpir y reclamar tu instancia Spot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solo 2 minutos de aviso si necesita esa capacidad para usuarios On-Demand.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410" y="1035129"/>
            <a:ext cx="6740366" cy="674036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71410" y="7912418"/>
            <a:ext cx="1522452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Ideal para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471410" y="8224480"/>
            <a:ext cx="6740366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Cargas de trabajo tolerantes a fallos, sin estado o que pueden ser interrumpidas y reanudadas.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7471410" y="8461891"/>
            <a:ext cx="6740366" cy="38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Entrenamiento de modelos de Machine Learning:</a:t>
            </a: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(¡Caso de uso perfecto!) Si guardas checkpoints, puedes reanudar el entrenamiento si la instancia se interrumpe.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7471410" y="8894088"/>
            <a:ext cx="6740366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Procesamiento batch, renderizado de vídeo, análisis de datos a gran escala.</a:t>
            </a:r>
            <a:endParaRPr lang="en-US" sz="9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540"/>
            <a:ext cx="11586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Tabla Comparativa de Modelos de Precios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46948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Shape 2"/>
          <p:cNvSpPr/>
          <p:nvPr/>
        </p:nvSpPr>
        <p:spPr>
          <a:xfrm>
            <a:off x="801410" y="225456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3"/>
          <p:cNvSpPr/>
          <p:nvPr/>
        </p:nvSpPr>
        <p:spPr>
          <a:xfrm>
            <a:off x="1028462" y="239827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239827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On-Demand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239827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Savings Plans / RIs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239827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Spot Instances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290488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8"/>
          <p:cNvSpPr/>
          <p:nvPr/>
        </p:nvSpPr>
        <p:spPr>
          <a:xfrm>
            <a:off x="1028462" y="304859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para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04859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Cargas impredecibles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04859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Cargas estables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04859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Cargas tolerantes a fallos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55520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3"/>
          <p:cNvSpPr/>
          <p:nvPr/>
        </p:nvSpPr>
        <p:spPr>
          <a:xfrm>
            <a:off x="1028462" y="369891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Compromiso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369891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Ninguno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369891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o 3 años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369891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Ninguno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20552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Text 18"/>
          <p:cNvSpPr/>
          <p:nvPr/>
        </p:nvSpPr>
        <p:spPr>
          <a:xfrm>
            <a:off x="1028462" y="434923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Ahorro vs On-Demand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434923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434923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Hasta 72%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434923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Hasta 90%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485584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Text 23"/>
          <p:cNvSpPr/>
          <p:nvPr/>
        </p:nvSpPr>
        <p:spPr>
          <a:xfrm>
            <a:off x="1028462" y="49995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Riesgo de Interrupción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499955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499955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49995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Sí (con 2 min de aviso)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50616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0" name="Text 28"/>
          <p:cNvSpPr/>
          <p:nvPr/>
        </p:nvSpPr>
        <p:spPr>
          <a:xfrm>
            <a:off x="1028462" y="56498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Flexibilidad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289108" y="564987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Máxima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45943" y="564987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Media/Alta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802779" y="56498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 (pero con riesgo)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793790" y="64192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modelo de precio tiene sus ventajas y desventajas. La elección óptima dependerá de tu caso de uso específico, predictibilidad de la carga y tolerancia a interrupciones.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842" y="354925"/>
            <a:ext cx="8410337" cy="403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Escalado y Balanceo: Escalado Vertical vs. Horizontal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51842" y="1080968"/>
            <a:ext cx="2366605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Escalado Vertical (Scaling Up)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51842" y="1411605"/>
            <a:ext cx="6705957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Aumentar los recursos de una única instancia (más vCPU, más RAM, un tamaño de instancia mayor).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1842" y="1663184"/>
            <a:ext cx="6705957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Sencillo de implementar.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51842" y="1914763"/>
            <a:ext cx="6705957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Requiere un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reinicio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la instancia (tiempo de inactividad). Tiene un límite físico. Se convierte en un punto único de fallo.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73" y="1712794"/>
            <a:ext cx="6090205" cy="609020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44223" y="2781062"/>
            <a:ext cx="2635687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Escalado Horizontal (Scaling Out)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44223" y="3111699"/>
            <a:ext cx="6705957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Añadir más instancias para distribuir la carga entre ellas.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44223" y="3363278"/>
            <a:ext cx="6705957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Aumenta la disponibilidad y la tolerancia a fallos. No hay límite teórico de escalado.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44223" y="3614857"/>
            <a:ext cx="6705957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Requiere una arquitectura más compleja (balanceo de carga).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59462" y="4142423"/>
            <a:ext cx="13726716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¿Qué hacer cuando una sola VM no es suficiente para manejar la carga?</a:t>
            </a:r>
            <a:endParaRPr 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596" y="451366"/>
            <a:ext cx="11248668" cy="512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Escalado Horizontal Automatizado: Auto Scaling Groups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4596" y="1374577"/>
            <a:ext cx="205204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74596" y="1795224"/>
            <a:ext cx="6540341" cy="787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 Scaling Group (ASG)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AWS gestiona una colección de instancias EC2. Su objetivo es asegurar que siempre tengas el número correcto de instancias para manejar la carga de tu aplicación.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74596" y="2747248"/>
            <a:ext cx="205204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Funciones Clave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74596" y="3167896"/>
            <a:ext cx="6540341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Mantenimiento de la Capacidad: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una instancia falla, el ASG lanza una nueva para reemplazarla, manteniendo la capacidad deseada.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74596" y="3750588"/>
            <a:ext cx="6540341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2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Escalado Dinámico: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Puedes definir políticas para escalar horizontalmente de forma automática.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74596" y="4333280"/>
            <a:ext cx="654034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Out (Añadir instancias):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el uso promedio de CPU supera el 70%.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74596" y="4653320"/>
            <a:ext cx="6540341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In (Quitar instancias):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el uso promedio de CPU cae por debajo del 30%.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74596" y="5236012"/>
            <a:ext cx="6540341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3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Escalado Programado: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Escalar en momentos predecibles (ej: añadir servidores a las 9 am antes de que los usuarios lleguen).</a:t>
            </a:r>
            <a:endParaRPr lang="en-US" sz="1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83" y="1395174"/>
            <a:ext cx="6540341" cy="6540341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574596" y="6142078"/>
            <a:ext cx="654034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Equivalentes: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Azure Virtual Machine Scale Sets, GCP Managed Instance Groups.</a:t>
            </a:r>
            <a:endParaRPr lang="en-US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63" y="394930"/>
            <a:ext cx="8221742" cy="448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Distribución del Tráfico: Elastic Load Balancing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2563" y="1202769"/>
            <a:ext cx="1795105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es?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02563" y="1570792"/>
            <a:ext cx="6637496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Elastic Load Balancer (ELB)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distribuye automáticamente el tráfico de red entrante a través de múltiples instancias EC2 en diferentes zonas de disponibilidad.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2563" y="2412564"/>
            <a:ext cx="1795105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Beneficios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02563" y="2780586"/>
            <a:ext cx="6637496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 Disponibilidad: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una instancia falla, el ELB deja de enviarle tráfico y lo redirige a las instancias sanas.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2563" y="3290174"/>
            <a:ext cx="6637496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Tolerancia a Fallos: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Puede operar a través de múltiples AZs. Si una zona de disponibilidad completa cae, el tráfico se enruta a las AZs restantes.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2563" y="3799761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 integra perfectamente con Auto Scaling Groups.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467" y="2030135"/>
            <a:ext cx="5827990" cy="582799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02563" y="4599751"/>
            <a:ext cx="2241471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Tipos Principales en AWS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02563" y="4967773"/>
            <a:ext cx="6637496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Load Balancer (ALB):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Capa 7 (HTTP/HTTPS). Inteligente, puede enrutar el tráfico basado en el contenido de la petición.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02563" y="5477360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Load Balancer (NLB):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Capa 4 (TCP/UDP). Ultra-alto rendimiento, latencia muy baja.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921" y="890468"/>
            <a:ext cx="11706701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Uso de VMs para Inteligencia Artificial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00921" y="1916787"/>
            <a:ext cx="6514148" cy="2611041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Shape 2"/>
          <p:cNvSpPr/>
          <p:nvPr/>
        </p:nvSpPr>
        <p:spPr>
          <a:xfrm>
            <a:off x="908804" y="2124670"/>
            <a:ext cx="600789" cy="600789"/>
          </a:xfrm>
          <a:prstGeom prst="roundRect">
            <a:avLst>
              <a:gd name="adj" fmla="val 1521846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63" y="2256115"/>
            <a:ext cx="270272" cy="3378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8804" y="2925723"/>
            <a:ext cx="278665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Entornos de Desarrollo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08804" y="3358753"/>
            <a:ext cx="6098381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Lanzar una instancia con GPU (ej: serie G de AWS) y una AMI de Deep Learning preconfigurada para prototipar modelos rápidamente en un entorno Jupyter Notebook.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5332" y="1916787"/>
            <a:ext cx="6514148" cy="2611041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7623215" y="2124670"/>
            <a:ext cx="600789" cy="600789"/>
          </a:xfrm>
          <a:prstGeom prst="roundRect">
            <a:avLst>
              <a:gd name="adj" fmla="val 1521846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473" y="2256115"/>
            <a:ext cx="270272" cy="3378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3215" y="2925723"/>
            <a:ext cx="3269694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Entrenamiento de Modelos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23215" y="3358753"/>
            <a:ext cx="6098381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Utilizar instancias P o Trn con múltiples GPUs. Aprovechar Spot Instances para reducir el coste del entrenamiento hasta en un 90%.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00921" y="4728091"/>
            <a:ext cx="6514148" cy="2611041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Shape 10"/>
          <p:cNvSpPr/>
          <p:nvPr/>
        </p:nvSpPr>
        <p:spPr>
          <a:xfrm>
            <a:off x="908804" y="4935974"/>
            <a:ext cx="600789" cy="600789"/>
          </a:xfrm>
          <a:prstGeom prst="roundRect">
            <a:avLst>
              <a:gd name="adj" fmla="val 1521846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63" y="5067419"/>
            <a:ext cx="270272" cy="33789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08804" y="5737027"/>
            <a:ext cx="2875240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Inferencia y Despliegue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08804" y="6170057"/>
            <a:ext cx="6098381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Desplegar modelos entrenados en endpoints API usando instancias optimizadas para cómputo (Serie C) o aceleradas para inferencia (Serie Inf) dentro de un Auto Scaling Group.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415332" y="4728091"/>
            <a:ext cx="6514148" cy="2611041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9" name="Shape 14"/>
          <p:cNvSpPr/>
          <p:nvPr/>
        </p:nvSpPr>
        <p:spPr>
          <a:xfrm>
            <a:off x="7623215" y="4935974"/>
            <a:ext cx="600789" cy="600789"/>
          </a:xfrm>
          <a:prstGeom prst="roundRect">
            <a:avLst>
              <a:gd name="adj" fmla="val 1521846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473" y="5067419"/>
            <a:ext cx="270272" cy="33789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3215" y="5737027"/>
            <a:ext cx="2971443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Procesamiento de Datos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23215" y="6170057"/>
            <a:ext cx="6098381" cy="961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clusters de VMs para ejecutar frameworks como Apache Spark o Hadoop para el pre-procesamiento de terabytes de datos.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166" y="446365"/>
            <a:ext cx="8242340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Repaso y Conexión con la Sesión Anterior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166" y="1359456"/>
            <a:ext cx="599717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Recordatorio Sesión 2: "Fundamentos del Cloud Computing"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68166" y="1775341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de Responsabilidad Compartida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68166" y="2091928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Regiones, Zonas de Disponibilidad y Edge Locations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68166" y="2408515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de servicio: IaaS, PaaS, SaaS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21" y="1379815"/>
            <a:ext cx="6549033" cy="654903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20821" y="8111490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Pregunta de conexión: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¿Por qué un servicio IaaS como las Máquinas Virtuales es la base sobre la que se construyen muchos otros servicios cloud?</a:t>
            </a:r>
            <a:endParaRPr lang="en-US" sz="12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719" y="331351"/>
            <a:ext cx="6028730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Resumen, Comparativa Final y Preguntas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1719" y="1009055"/>
            <a:ext cx="1683544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Clave de Hoy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21719" y="1317784"/>
            <a:ext cx="6746558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VMs (EC2) son el pilar IaaS del cloud, ofreciendo control y flexibilidad.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21719" y="1552694"/>
            <a:ext cx="6746558" cy="385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Elegir la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familia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el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almacenamiento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el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de precios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correctos es crucial para optimizar rendimiento y coste.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21719" y="1980367"/>
            <a:ext cx="6746558" cy="385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cargas de trabajo de IA, las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instancias aceleradas (GPU, Inferentia)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las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Spot Instances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son herramientas increíblemente poderosas.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21719" y="2408039"/>
            <a:ext cx="6746558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combinación de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 Scaling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Balancing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permite crear arquitecturas elásticas y resilientes.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43" y="1024057"/>
            <a:ext cx="6746558" cy="674655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9743" y="7906107"/>
            <a:ext cx="1506141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Comparativa Final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469743" y="8214836"/>
            <a:ext cx="6746558" cy="385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EC2: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ecosistema más maduro y con la mayor variedad de instancias especializadas (Graviton, Inferentia, Trainium).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7469743" y="8642509"/>
            <a:ext cx="6746558" cy="385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VMs: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Excelente integración con el ecosistema Microsoft (Windows Server, Active Directory) y beneficios híbridos.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469743" y="9070181"/>
            <a:ext cx="6746558" cy="385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 Compute Engine: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Fuerte en redes globales, precios flexibles (descuentos por uso sostenido) y la opción de crear VMs personalizadas.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7469743" y="9576197"/>
            <a:ext cx="1506141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¿Preguntas?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28688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es una Máquina Virtual en la Nube?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Máquina Virtual (VM)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una emulación por software de un sistema informático completo. En la nube, es tu propio servidor privado, pero virtualizado.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Abstracción del Hardware: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VM te proporciona recursos virtualizados (vCPU, RAM, Disco, Red) que son una porción del hardware físico subyacente de un centro de datos del proveedor cloud.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4386501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Rol del Hipervisor: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el software clave que crea y gestiona las VMs. Se ejecuta en el servidor físico (host) y asigna los recursos a cada VM (guest).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556176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 1 (Bare-metal):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Xen, KVM, Hyper-V. Se ejecutan directamente sobre el hardware.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9551789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Ventajas Clave de las VMs en la Nube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3425" y="1650206"/>
            <a:ext cx="6477000" cy="3066812"/>
          </a:xfrm>
          <a:prstGeom prst="roundRect">
            <a:avLst>
              <a:gd name="adj" fmla="val 28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Shape 2"/>
          <p:cNvSpPr/>
          <p:nvPr/>
        </p:nvSpPr>
        <p:spPr>
          <a:xfrm>
            <a:off x="950595" y="1867376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74" y="2004893"/>
            <a:ext cx="282893" cy="3536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0595" y="2705576"/>
            <a:ext cx="287762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Aislamiento (Isolation)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0595" y="3158728"/>
            <a:ext cx="604266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VM está lógicamente aislada de las demás, aunque compartan hardware. Un fallo o una brecha de seguridad en una VM no afecta directamente a las otras.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19975" y="1650206"/>
            <a:ext cx="6477000" cy="3066812"/>
          </a:xfrm>
          <a:prstGeom prst="roundRect">
            <a:avLst>
              <a:gd name="adj" fmla="val 28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7637145" y="1867376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024" y="2004893"/>
            <a:ext cx="282893" cy="35361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7145" y="2705576"/>
            <a:ext cx="29576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Flexibilidad (Flexibility)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37145" y="3158728"/>
            <a:ext cx="604266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total sobre el sistema operativo, las aplicaciones, las librerías y la configuración. Puedes instalar casi cualquier software que correrías en un servidor físico. ¡Es tu "lienzo en blanco"!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33425" y="4926568"/>
            <a:ext cx="6477000" cy="2731532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Shape 10"/>
          <p:cNvSpPr/>
          <p:nvPr/>
        </p:nvSpPr>
        <p:spPr>
          <a:xfrm>
            <a:off x="950595" y="5143738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474" y="5281255"/>
            <a:ext cx="282893" cy="35361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50595" y="5981938"/>
            <a:ext cx="268878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 a Nivel de SO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50595" y="6435090"/>
            <a:ext cx="604266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Tienes acceso de administrador (root o Administrator), lo que te permite ajustar el kernel, gestionar parches y configurar el sistema a bajo nivel.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19975" y="4926568"/>
            <a:ext cx="6477000" cy="2731532"/>
          </a:xfrm>
          <a:prstGeom prst="roundRect">
            <a:avLst>
              <a:gd name="adj" fmla="val 322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9" name="Shape 14"/>
          <p:cNvSpPr/>
          <p:nvPr/>
        </p:nvSpPr>
        <p:spPr>
          <a:xfrm>
            <a:off x="7637145" y="5143738"/>
            <a:ext cx="628650" cy="628650"/>
          </a:xfrm>
          <a:prstGeom prst="roundRect">
            <a:avLst>
              <a:gd name="adj" fmla="val 1454400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024" y="5281255"/>
            <a:ext cx="282893" cy="35361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7145" y="5981938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Portabilidad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37145" y="6435090"/>
            <a:ext cx="604266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imágenes de las VMs pueden ser migradas entre diferentes hosts físicos o incluso entre nubes (con herramientas de conversión).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42023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Introducción a las Instancias de AWS EC2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EC2 (Elastic Compute Cloud)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el servicio de AWS para proporcionar capacidad de cómputo segura y redimensionable en la nube. Es uno de los servicios más antiguos y fundamentales de AWS.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321123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término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"Instancia"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la forma en que AWS se refiere a una Máquina Virtual.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405657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clave de EC2 es la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variedad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No existe "una" VM, sino una enorme selección de "familias" y "tamaños" de instancias, cada una optimizada para un tipo de carga de trabajo diferente.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523184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Sintaxis del Nombre: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familia + generación + atributos_adicionales . tamaño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607718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Ejemplos: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t3.large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m5.xlarge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p4d.24xlarge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943" y="392787"/>
            <a:ext cx="7162919" cy="446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Familias de Instancias: Propósito General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9943" y="1195983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Descripción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99943" y="1561981"/>
            <a:ext cx="664106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Ofrecen un equilibrio entre recursos de cómputo (CPU), memoria (RAM) y red. Son la navaja suiza de las instancias.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99943" y="2161937"/>
            <a:ext cx="2291477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Series Principales en AWS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99943" y="2527935"/>
            <a:ext cx="664106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M (ej. m5, m6g):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pilar para una amplia variedad de aplicaciones. Relación balanceada de vCPU:RAM (típicamente 1:4).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99943" y="3130884"/>
            <a:ext cx="664106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T (ej. t2, t3, t4g):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Instancias de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rendimiento ampliable (burstable)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Tienen una línea base de rendimiento de CPU y acumulan "créditos de CPU" cuando están inactivas.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008" y="1213842"/>
            <a:ext cx="6641068" cy="664106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92324" y="3905413"/>
            <a:ext cx="187356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Uso Típicos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499943" y="4260390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Servidores web y de aplicaciones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99943" y="4538877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Entornos de desarrollo y pruebas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99943" y="4817364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Bases de datos pequeñas y medianas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99943" y="5095851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Microservicios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460" y="345281"/>
            <a:ext cx="7729538" cy="39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Familias de Instancias: Optimizadas para Cómputo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39460" y="1051560"/>
            <a:ext cx="1569720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Descripción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39460" y="1446888"/>
            <a:ext cx="672262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Priorizan la potencia de procesamiento. Tienen una alta relación de vCPU por cada GB de RAM.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9460" y="1854475"/>
            <a:ext cx="1745575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Serie Principal en AWS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39460" y="2249803"/>
            <a:ext cx="6722626" cy="40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C (ej. c5, c6g):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Utilizan los procesadores más rápidos y están diseñadas para aplicaciones que requieren un alto rendimiento de CPU.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14" y="2186183"/>
            <a:ext cx="5561446" cy="556144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61985" y="3057599"/>
            <a:ext cx="2670810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Uso en IA y Computación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61985" y="3379187"/>
            <a:ext cx="6722626" cy="401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Procesamiento por lotes (Batch Processing):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Procesar grandes volúmenes de datos donde la CPU es el cuello de botella.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61985" y="3838724"/>
            <a:ext cx="672262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Codificación de Vídeo (Transcoding):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Tareas de alta intensidad de CPU.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61985" y="4097284"/>
            <a:ext cx="672262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Modelado Científico y HPC: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Simulaciones, modelado molecular, etc.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61985" y="4355843"/>
            <a:ext cx="672262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Inferencia de Machine Learning: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Cuando el modelo está muy optimizado para CPU.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370" y="382191"/>
            <a:ext cx="8493800" cy="434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Familias de Instancias: Optimizadas para Memoria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6370" y="1163836"/>
            <a:ext cx="1737241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Descripción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86370" y="1519833"/>
            <a:ext cx="6659285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Diseñadas para cargas de trabajo que procesan grandes conjuntos de datos en memoria. Ofrecen una gran cantidad de RAM por cada vCPU.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6370" y="2103358"/>
            <a:ext cx="2228850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Series Principales en AWS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86370" y="2459355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R (ej. r5, r6g):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Punto de partida para aplicaciones con uso intensivo de memoria.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6370" y="2743870"/>
            <a:ext cx="6659285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X (ej. x1, x2g):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Tienen una de las mayores proporciones de RAM por vCPU. Pueden llegar a tener terabytes de RAM.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86370" y="3250675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 Z (ej. z1d):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Combinan una frecuencia de CPU muy alta con una gran cantidad de memoria.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501" y="2459355"/>
            <a:ext cx="5381149" cy="538114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78750" y="3934779"/>
            <a:ext cx="2306479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Uso en IA y Datos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78750" y="4290776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Bases de datos en memoria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como SAP HANA, Redis o Memcached.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78750" y="4561643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y minería de datos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gran escala.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8750" y="4832510"/>
            <a:ext cx="66592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Pre-procesamiento de grandes datasets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entrenamiento de modelos de IA.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3842</Words>
  <Application>Microsoft Office PowerPoint</Application>
  <PresentationFormat>Personalizado</PresentationFormat>
  <Paragraphs>346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Inter</vt:lpstr>
      <vt:lpstr>Inter Bold</vt:lpstr>
      <vt:lpstr>Inter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Virgilio Gilart</dc:creator>
  <cp:lastModifiedBy>VIRGILIO GILART IGLESIAS</cp:lastModifiedBy>
  <cp:revision>14</cp:revision>
  <dcterms:created xsi:type="dcterms:W3CDTF">2025-08-22T15:47:02Z</dcterms:created>
  <dcterms:modified xsi:type="dcterms:W3CDTF">2025-09-24T06:13:22Z</dcterms:modified>
</cp:coreProperties>
</file>